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439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7008813" cy="9294813"/>
  <p:embeddedFontLst>
    <p:embeddedFont>
      <p:font typeface="Arial Black" panose="020B0604020202020204" pitchFamily="34" charset="0"/>
      <p:regular r:id="rId47"/>
      <p:bold r:id="rId48"/>
    </p:embeddedFont>
    <p:embeddedFont>
      <p:font typeface="Corsiva" pitchFamily="2" charset="-79"/>
      <p:regular r:id="rId49"/>
      <p:bold r:id="rId50"/>
      <p:italic r:id="rId51"/>
      <p:boldItalic r:id="rId52"/>
    </p:embeddedFont>
    <p:embeddedFont>
      <p:font typeface="Helvetica Neue" panose="02000503000000020004" pitchFamily="2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jbsIu4E0bR/oym/qmSbn8SoQRo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3513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1062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3513" y="881062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 txBox="1">
            <a:spLocks noGrp="1"/>
          </p:cNvSpPr>
          <p:nvPr>
            <p:ph type="sldNum" idx="12"/>
          </p:nvPr>
        </p:nvSpPr>
        <p:spPr>
          <a:xfrm>
            <a:off x="3973513" y="881062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 txBox="1">
            <a:spLocks noGrp="1"/>
          </p:cNvSpPr>
          <p:nvPr>
            <p:ph type="sldNum" idx="12"/>
          </p:nvPr>
        </p:nvSpPr>
        <p:spPr>
          <a:xfrm>
            <a:off x="3973513" y="881062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8" name="Google Shape;328;p30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0:notes"/>
          <p:cNvSpPr txBox="1">
            <a:spLocks noGrp="1"/>
          </p:cNvSpPr>
          <p:nvPr>
            <p:ph type="sldNum" idx="12"/>
          </p:nvPr>
        </p:nvSpPr>
        <p:spPr>
          <a:xfrm>
            <a:off x="3973513" y="881062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00" tIns="46750" rIns="93500" bIns="467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935038" y="4445000"/>
            <a:ext cx="5141912" cy="4132263"/>
          </a:xfrm>
          <a:prstGeom prst="rect">
            <a:avLst/>
          </a:prstGeom>
        </p:spPr>
        <p:txBody>
          <a:bodyPr spcFirstLastPara="1" wrap="square" lIns="93500" tIns="46750" rIns="93500" bIns="467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7350" y="701675"/>
            <a:ext cx="6238875" cy="3509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ctrTitle"/>
          </p:nvPr>
        </p:nvSpPr>
        <p:spPr>
          <a:xfrm>
            <a:off x="914400" y="514350"/>
            <a:ext cx="7721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ubTitle" idx="1"/>
          </p:nvPr>
        </p:nvSpPr>
        <p:spPr>
          <a:xfrm>
            <a:off x="2133600" y="2914650"/>
            <a:ext cx="6400800" cy="132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15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dt" idx="10"/>
          </p:nvPr>
        </p:nvSpPr>
        <p:spPr>
          <a:xfrm>
            <a:off x="711200" y="4672012"/>
            <a:ext cx="19304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>
                <a:solidFill>
                  <a:srgbClr val="5E574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6"/>
          <p:cNvSpPr txBox="1">
            <a:spLocks noGrp="1"/>
          </p:cNvSpPr>
          <p:nvPr>
            <p:ph type="ftr" idx="11"/>
          </p:nvPr>
        </p:nvSpPr>
        <p:spPr>
          <a:xfrm>
            <a:off x="3149600" y="4672012"/>
            <a:ext cx="28448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>
                <a:solidFill>
                  <a:srgbClr val="5E574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sldNum" idx="12"/>
          </p:nvPr>
        </p:nvSpPr>
        <p:spPr>
          <a:xfrm>
            <a:off x="6604000" y="4672012"/>
            <a:ext cx="1828800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5E574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body" idx="1"/>
          </p:nvPr>
        </p:nvSpPr>
        <p:spPr>
          <a:xfrm rot="5400000">
            <a:off x="2760663" y="-1331913"/>
            <a:ext cx="3571875" cy="81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>
            <a:spLocks noGrp="1"/>
          </p:cNvSpPr>
          <p:nvPr>
            <p:ph type="title"/>
          </p:nvPr>
        </p:nvSpPr>
        <p:spPr>
          <a:xfrm rot="5400000">
            <a:off x="5427663" y="1335087"/>
            <a:ext cx="4371975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body" idx="1"/>
          </p:nvPr>
        </p:nvSpPr>
        <p:spPr>
          <a:xfrm rot="5400000">
            <a:off x="1262063" y="-633412"/>
            <a:ext cx="4371975" cy="59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7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132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7" name="Google Shape;87;p57"/>
          <p:cNvSpPr txBox="1">
            <a:spLocks noGrp="1"/>
          </p:cNvSpPr>
          <p:nvPr>
            <p:ph type="body" idx="2"/>
          </p:nvPr>
        </p:nvSpPr>
        <p:spPr>
          <a:xfrm>
            <a:off x="4622800" y="971550"/>
            <a:ext cx="40132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8" name="Google Shape;88;p57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7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7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FOUR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8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8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13200" cy="172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94" name="Google Shape;94;p58"/>
          <p:cNvSpPr txBox="1">
            <a:spLocks noGrp="1"/>
          </p:cNvSpPr>
          <p:nvPr>
            <p:ph type="body" idx="2"/>
          </p:nvPr>
        </p:nvSpPr>
        <p:spPr>
          <a:xfrm>
            <a:off x="4622800" y="971550"/>
            <a:ext cx="4013200" cy="172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95" name="Google Shape;95;p58"/>
          <p:cNvSpPr txBox="1">
            <a:spLocks noGrp="1"/>
          </p:cNvSpPr>
          <p:nvPr>
            <p:ph type="body" idx="3"/>
          </p:nvPr>
        </p:nvSpPr>
        <p:spPr>
          <a:xfrm>
            <a:off x="457200" y="2814637"/>
            <a:ext cx="4013200" cy="172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96" name="Google Shape;96;p58"/>
          <p:cNvSpPr txBox="1">
            <a:spLocks noGrp="1"/>
          </p:cNvSpPr>
          <p:nvPr>
            <p:ph type="body" idx="4"/>
          </p:nvPr>
        </p:nvSpPr>
        <p:spPr>
          <a:xfrm>
            <a:off x="4622800" y="2814637"/>
            <a:ext cx="4013200" cy="172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97" name="Google Shape;97;p58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8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8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40132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2"/>
          </p:nvPr>
        </p:nvSpPr>
        <p:spPr>
          <a:xfrm>
            <a:off x="4622800" y="971550"/>
            <a:ext cx="40132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-"/>
              <a:defRPr sz="135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•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-"/>
              <a:defRPr sz="1200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Font typeface="Tahoma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-"/>
              <a:defRPr sz="1500"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Tahoma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Tahoma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Tahoma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Tahoma"/>
              <a:buNone/>
              <a:defRPr sz="675"/>
            </a:lvl9pPr>
          </a:lstStyle>
          <a:p>
            <a:endParaRPr/>
          </a:p>
        </p:txBody>
      </p:sp>
      <p:sp>
        <p:nvSpPr>
          <p:cNvPr id="69" name="Google Shape;69;p54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525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ahoma"/>
              <a:buChar char="•"/>
              <a:defRPr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Char char="•"/>
              <a:defRPr sz="21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048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•"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•"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ahoma"/>
              <a:buChar char="-"/>
              <a:defRPr sz="10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525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525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1447800" y="1859459"/>
            <a:ext cx="6248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05 -- Constraint Satisfaction </a:t>
            </a:r>
            <a:br>
              <a:rPr lang="en-US" sz="2800"/>
            </a:br>
            <a:r>
              <a:rPr lang="en-US" sz="2800"/>
              <a:t>06 -- Game Playing</a:t>
            </a:r>
            <a:br>
              <a:rPr lang="en-US" sz="2800"/>
            </a:br>
            <a:r>
              <a:rPr lang="en-US" sz="2800"/>
              <a:t>wk3 -- Discussions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304800" y="438150"/>
            <a:ext cx="8610600" cy="124569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35700" tIns="35700" rIns="76350" bIns="35700" anchor="ctr" anchorCtr="0">
            <a:noAutofit/>
          </a:bodyPr>
          <a:lstStyle/>
          <a:p>
            <a:pPr marL="6350" marR="0" lvl="0" indent="-635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CSCI 561 - Foundation for Artificial Intelligence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2057400" y="3943744"/>
            <a:ext cx="43268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Wei-Min Shen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Southern California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Constraint Types and Varieties</a:t>
            </a: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76" name="Google Shape;176;p10"/>
          <p:cNvSpPr txBox="1"/>
          <p:nvPr/>
        </p:nvSpPr>
        <p:spPr>
          <a:xfrm>
            <a:off x="609600" y="1143000"/>
            <a:ext cx="7249716" cy="345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Unary </a:t>
            </a: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constraints involve a single variable, </a:t>
            </a:r>
            <a:endParaRPr/>
          </a:p>
          <a:p>
            <a:pPr marL="557213" marR="0" lvl="1" indent="-214312" algn="l" rtl="0">
              <a:spcBef>
                <a:spcPts val="270"/>
              </a:spcBef>
              <a:spcAft>
                <a:spcPts val="0"/>
              </a:spcAft>
              <a:buClr>
                <a:schemeClr val="hlink"/>
              </a:buClr>
              <a:buSzPts val="743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SA ≠ green</a:t>
            </a:r>
            <a:endParaRPr/>
          </a:p>
          <a:p>
            <a:pPr marL="557213" marR="0" lvl="1" indent="-167164" algn="l" rtl="0">
              <a:spcBef>
                <a:spcPts val="270"/>
              </a:spcBef>
              <a:spcAft>
                <a:spcPts val="0"/>
              </a:spcAft>
              <a:buClr>
                <a:schemeClr val="hlink"/>
              </a:buClr>
              <a:buSzPts val="743"/>
              <a:buFont typeface="Noto Sans Symbols"/>
              <a:buNone/>
            </a:pPr>
            <a:endParaRPr sz="135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00025" algn="l" rtl="0"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 b="0" i="0" u="none" strike="noStrike" cap="none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Binary </a:t>
            </a: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constraints involve pairs of variables,</a:t>
            </a:r>
            <a:endParaRPr/>
          </a:p>
          <a:p>
            <a:pPr marL="557213" marR="0" lvl="1" indent="-214312" algn="l" rtl="0">
              <a:spcBef>
                <a:spcPts val="270"/>
              </a:spcBef>
              <a:spcAft>
                <a:spcPts val="0"/>
              </a:spcAft>
              <a:buClr>
                <a:schemeClr val="hlink"/>
              </a:buClr>
              <a:buSzPts val="743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SA ≠ WA</a:t>
            </a:r>
            <a:endParaRPr/>
          </a:p>
          <a:p>
            <a:pPr marL="557213" marR="0" lvl="1" indent="-167164" algn="l" rtl="0">
              <a:spcBef>
                <a:spcPts val="270"/>
              </a:spcBef>
              <a:spcAft>
                <a:spcPts val="0"/>
              </a:spcAft>
              <a:buClr>
                <a:schemeClr val="hlink"/>
              </a:buClr>
              <a:buSzPts val="743"/>
              <a:buFont typeface="Noto Sans Symbols"/>
              <a:buNone/>
            </a:pPr>
            <a:endParaRPr sz="135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167164" algn="l" rtl="0">
              <a:spcBef>
                <a:spcPts val="270"/>
              </a:spcBef>
              <a:spcAft>
                <a:spcPts val="0"/>
              </a:spcAft>
              <a:buClr>
                <a:schemeClr val="hlink"/>
              </a:buClr>
              <a:buSzPts val="743"/>
              <a:buFont typeface="Noto Sans Symbols"/>
              <a:buNone/>
            </a:pPr>
            <a:endParaRPr sz="135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Higher-order (sometimes called global) </a:t>
            </a: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constraints involve 3 or more variables,</a:t>
            </a:r>
            <a:endParaRPr/>
          </a:p>
          <a:p>
            <a:pPr marL="557213" marR="0" lvl="1" indent="-214312" algn="l" rtl="0">
              <a:spcBef>
                <a:spcPts val="270"/>
              </a:spcBef>
              <a:spcAft>
                <a:spcPts val="0"/>
              </a:spcAft>
              <a:buClr>
                <a:schemeClr val="hlink"/>
              </a:buClr>
              <a:buSzPts val="743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cryptarithmetic column constraints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Cryptarithmetic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83" name="Google Shape;183;p11" descr="cryptarithmeti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780409"/>
            <a:ext cx="4572000" cy="166092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 txBox="1"/>
          <p:nvPr/>
        </p:nvSpPr>
        <p:spPr>
          <a:xfrm>
            <a:off x="469900" y="2307431"/>
            <a:ext cx="7329885" cy="229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Variables: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 T U W R O X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X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 sz="135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Domains: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{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0,1,2,3,4,5,6,7,8,9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/>
          </a:p>
          <a:p>
            <a:pPr marL="257175" marR="0" lvl="0" indent="-257175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Constraints: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600075" marR="0" lvl="1" indent="-257175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Alldiff (F,T,U,W,R,O)</a:t>
            </a:r>
            <a:endParaRPr sz="135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0574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None/>
            </a:pPr>
            <a:endParaRPr sz="135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214312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Char char="■"/>
            </a:pP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 + O = R + 10 · X</a:t>
            </a:r>
            <a:r>
              <a:rPr lang="en-US" sz="120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sz="120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172403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None/>
            </a:pPr>
            <a:endParaRPr sz="120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214312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Char char="■"/>
            </a:pP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lang="en-US" sz="120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W + W = U + 10 · X</a:t>
            </a:r>
            <a:r>
              <a:rPr lang="en-US" sz="120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sz="120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172403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None/>
            </a:pPr>
            <a:endParaRPr sz="120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214312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Char char="■"/>
            </a:pP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lang="en-US" sz="120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T + T 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 + 10 · X</a:t>
            </a:r>
            <a:r>
              <a:rPr lang="en-US" sz="120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/>
          </a:p>
          <a:p>
            <a:pPr marL="557213" marR="0" lvl="1" indent="-172403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None/>
            </a:pPr>
            <a:endParaRPr sz="1200" b="0" i="1" u="none" strike="noStrike" cap="none" baseline="-25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214312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hlink"/>
              </a:buClr>
              <a:buSzPts val="660"/>
              <a:buFont typeface="Noto Sans Symbols"/>
              <a:buChar char="■"/>
            </a:pP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lang="en-US" sz="120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 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≠ 0, </a:t>
            </a:r>
            <a:r>
              <a:rPr lang="en-US" sz="120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≠ 0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4857750" y="2857501"/>
            <a:ext cx="30428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Constraint Hypergraph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Circles: nodes for variable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Squares: hypernodes for n-ary constraints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Real-world CSPs</a:t>
            </a:r>
            <a:endParaRPr/>
          </a:p>
        </p:txBody>
      </p:sp>
      <p:sp>
        <p:nvSpPr>
          <p:cNvPr id="191" name="Google Shape;191;p12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2" name="Google Shape;192;p12"/>
          <p:cNvSpPr txBox="1"/>
          <p:nvPr/>
        </p:nvSpPr>
        <p:spPr>
          <a:xfrm>
            <a:off x="469900" y="1143000"/>
            <a:ext cx="7389416" cy="30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Assignment problems</a:t>
            </a:r>
            <a:endParaRPr/>
          </a:p>
          <a:p>
            <a:pPr marL="557213" marR="0" lvl="1" indent="-214312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who teaches what class</a:t>
            </a:r>
            <a:endParaRPr/>
          </a:p>
          <a:p>
            <a:pPr marL="557213" marR="0" lvl="1" indent="-158432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Timetabling problems</a:t>
            </a:r>
            <a:endParaRPr/>
          </a:p>
          <a:p>
            <a:pPr marL="557213" marR="0" lvl="1" indent="-214312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which class is offered when and where?</a:t>
            </a:r>
            <a:endParaRPr/>
          </a:p>
          <a:p>
            <a:pPr marL="557213" marR="0" lvl="1" indent="-158432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88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Transportation scheduling</a:t>
            </a:r>
            <a:endParaRPr/>
          </a:p>
          <a:p>
            <a:pPr marL="257175" marR="0" lvl="0" indent="-18859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Factory scheduling</a:t>
            </a:r>
            <a:endParaRPr/>
          </a:p>
          <a:p>
            <a:pPr marL="257175" marR="0" lvl="0" indent="-18859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Notice that many real-world problems involve real-valued variables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Sudoku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99" name="Google Shape;199;p13" descr="wildcatjan17p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4450" y="1143000"/>
            <a:ext cx="273367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"/>
          <p:cNvSpPr/>
          <p:nvPr/>
        </p:nvSpPr>
        <p:spPr>
          <a:xfrm>
            <a:off x="4286250" y="2286000"/>
            <a:ext cx="51435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1314450" y="4000500"/>
            <a:ext cx="66618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Variables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each square (81 variables)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Domains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[1 .. 9]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Constraints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each column, each row, and each of the nine 3×3 sub-grids that compose the grid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contain all of the digits from 1 to 9</a:t>
            </a:r>
            <a:endParaRPr/>
          </a:p>
        </p:txBody>
      </p:sp>
      <p:sp>
        <p:nvSpPr>
          <p:cNvPr id="202" name="Google Shape;202;p13"/>
          <p:cNvSpPr txBox="1"/>
          <p:nvPr/>
        </p:nvSpPr>
        <p:spPr>
          <a:xfrm>
            <a:off x="5772150" y="2343150"/>
            <a:ext cx="2872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Sudoku</a:t>
            </a:r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09" name="Google Shape;209;p14" descr="wildcatjan17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6350" y="1143000"/>
            <a:ext cx="27622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4" descr="wildcatjan17p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4450" y="1143000"/>
            <a:ext cx="2733675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4"/>
          <p:cNvSpPr/>
          <p:nvPr/>
        </p:nvSpPr>
        <p:spPr>
          <a:xfrm>
            <a:off x="4286250" y="2286000"/>
            <a:ext cx="514350" cy="45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1314450" y="4000500"/>
            <a:ext cx="66618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Variables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each square (81 variables)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Domains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[1 .. 9]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Constraints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each column, each row, and each of the nine 3×3 sub-grids that compose the grid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contain all of the digits from 1 to 9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Solving CSP Using the “Standard” Search Approach</a:t>
            </a:r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19" name="Google Shape;219;p15"/>
          <p:cNvSpPr txBox="1"/>
          <p:nvPr/>
        </p:nvSpPr>
        <p:spPr>
          <a:xfrm>
            <a:off x="469900" y="1028700"/>
            <a:ext cx="82931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Let's start with the straightforward approach, then improve it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States are defined by the values assigned so far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500">
              <a:solidFill>
                <a:schemeClr val="accent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Initial state: 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empty assignment { }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Successor function: 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a value to an unassigned variable that does not conflict with current assignment</a:t>
            </a:r>
            <a:endParaRPr/>
          </a:p>
          <a:p>
            <a:pPr marL="600075" marR="0" lvl="1" indent="-257175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fail if no legal assignments</a:t>
            </a:r>
            <a:b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Goal test: 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current assignment is complete</a:t>
            </a:r>
            <a:endParaRPr/>
          </a:p>
          <a:p>
            <a:pPr marL="285750" marR="0" lvl="0" indent="-2286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286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Tahoma"/>
              <a:buAutoNum type="arabicPeriod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This is the same for all CSPs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Tahoma"/>
              <a:buAutoNum type="arabicPeriod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 solution appears at depth </a:t>
            </a:r>
            <a:r>
              <a:rPr lang="en-US" sz="15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lang="en-US" sz="15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variables 🡪 use depth-first search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Tahoma"/>
              <a:buAutoNum type="arabicPeriod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is irrelevant, so can be discarded</a:t>
            </a:r>
            <a:endParaRPr/>
          </a:p>
          <a:p>
            <a:pPr marL="285750" marR="0" lvl="0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Tahoma"/>
              <a:buAutoNum type="arabicPeriod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 = (n - </a:t>
            </a:r>
            <a:r>
              <a:rPr lang="en-US" sz="15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l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)d at depth </a:t>
            </a:r>
            <a:r>
              <a:rPr lang="en-US" sz="1500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l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hence n! · d</a:t>
            </a:r>
            <a:r>
              <a:rPr lang="en-US" sz="1500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leaves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Backtracking Search</a:t>
            </a:r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533400" y="1143000"/>
            <a:ext cx="8305800" cy="345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Variable assignments are </a:t>
            </a:r>
            <a:r>
              <a:rPr lang="en-US" sz="15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commutative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i.e.,</a:t>
            </a:r>
            <a:endParaRPr/>
          </a:p>
          <a:p>
            <a:pPr marL="257175" marR="0" lvl="0" indent="-25717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[ WA = red then NT = green ] same as [ NT = green then WA = red ]</a:t>
            </a:r>
            <a:b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257175" marR="0" lvl="0" indent="-20002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Only need to consider assignments to a </a:t>
            </a:r>
            <a:r>
              <a:rPr lang="en-US" sz="15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single variable 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 each node</a:t>
            </a:r>
            <a:endParaRPr/>
          </a:p>
          <a:p>
            <a:pPr marL="557213" marR="0" lvl="1" indent="-214312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🡪 b = d and there are d</a:t>
            </a:r>
            <a:r>
              <a:rPr lang="en-US" sz="1350" b="0" i="0" u="none" strike="noStrike" cap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leaves</a:t>
            </a:r>
            <a:b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  <a:p>
            <a:pPr marL="257175" marR="0" lvl="0" indent="-20002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Depth-first search for CSPs with single-variable assignments is called </a:t>
            </a:r>
            <a:r>
              <a:rPr lang="en-US" sz="1500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backtracking 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search</a:t>
            </a:r>
            <a:endParaRPr/>
          </a:p>
          <a:p>
            <a:pPr marL="257175" marR="0" lvl="0" indent="-20002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Backtracking search is the basic uninformed algorithm for CSPs</a:t>
            </a:r>
            <a:endParaRPr/>
          </a:p>
          <a:p>
            <a:pPr marL="257175" marR="0" lvl="0" indent="-20002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None/>
            </a:pP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solve </a:t>
            </a:r>
            <a:r>
              <a:rPr lang="en-US" sz="15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-queens for </a:t>
            </a:r>
            <a:r>
              <a:rPr lang="en-US" sz="1500" i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5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≈ 25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Backtracking search           </a:t>
            </a:r>
            <a:r>
              <a:rPr lang="en-US" sz="1400"/>
              <a:t>(note: textbook has a slightly more complex version)</a:t>
            </a:r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6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3">
            <a:alphaModFix/>
          </a:blip>
          <a:srcRect l="17188" t="21875" r="13281" b="29166"/>
          <a:stretch/>
        </p:blipFill>
        <p:spPr>
          <a:xfrm>
            <a:off x="762000" y="1066399"/>
            <a:ext cx="7467600" cy="394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Backtracking example</a:t>
            </a:r>
            <a:endParaRPr/>
          </a:p>
        </p:txBody>
      </p:sp>
      <p:pic>
        <p:nvPicPr>
          <p:cNvPr id="241" name="Google Shape;241;p18" descr="backtrack-progress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98" y="1214438"/>
            <a:ext cx="4393406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47" name="Google Shape;247;p19" descr="backtrack-progress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98" y="1214438"/>
            <a:ext cx="4393406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Backtracking example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title"/>
          </p:nvPr>
        </p:nvSpPr>
        <p:spPr>
          <a:xfrm>
            <a:off x="457200" y="706315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Constraint Satisfaction</a:t>
            </a:r>
            <a:endParaRPr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1"/>
          </p:nvPr>
        </p:nvSpPr>
        <p:spPr>
          <a:xfrm>
            <a:off x="457200" y="1576754"/>
            <a:ext cx="7473950" cy="221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- Constraint Satisfaction Problems (CSP)</a:t>
            </a:r>
            <a:endParaRPr/>
          </a:p>
          <a:p>
            <a:pPr marL="257175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- Backtracking search for CSPs</a:t>
            </a:r>
            <a:endParaRPr sz="1800"/>
          </a:p>
          <a:p>
            <a:pPr marL="257175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- Local search for CSPs</a:t>
            </a:r>
            <a:endParaRPr sz="1800"/>
          </a:p>
          <a:p>
            <a:pPr marL="557213" lvl="1" indent="-100012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endParaRPr sz="1800">
              <a:solidFill>
                <a:srgbClr val="0066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Backtracking example</a:t>
            </a:r>
            <a:endParaRPr/>
          </a:p>
        </p:txBody>
      </p:sp>
      <p:pic>
        <p:nvPicPr>
          <p:cNvPr id="255" name="Google Shape;255;p20" descr="backtrack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98" y="1214438"/>
            <a:ext cx="4393406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61" name="Google Shape;261;p21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Backtracking example</a:t>
            </a:r>
            <a:endParaRPr/>
          </a:p>
        </p:txBody>
      </p:sp>
      <p:pic>
        <p:nvPicPr>
          <p:cNvPr id="262" name="Google Shape;262;p21" descr="backtrack-progress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98" y="1214438"/>
            <a:ext cx="4393406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backtracking efficiency</a:t>
            </a:r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>
                <a:solidFill>
                  <a:srgbClr val="FF0000"/>
                </a:solidFill>
              </a:rPr>
              <a:t>General-purpose</a:t>
            </a:r>
            <a:r>
              <a:rPr lang="en-US" sz="1800"/>
              <a:t> methods can give huge gains in speed </a:t>
            </a:r>
            <a:br>
              <a:rPr lang="en-US" sz="1800"/>
            </a:br>
            <a:r>
              <a:rPr lang="en-US" sz="1800"/>
              <a:t>(like using heuristics in informed search):</a:t>
            </a:r>
            <a:endParaRPr/>
          </a:p>
          <a:p>
            <a:pPr marL="257175" lvl="0" indent="-171450" algn="l" rtl="0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557213" lvl="1" indent="-214312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Which variable should be assigned next?</a:t>
            </a:r>
            <a:endParaRPr/>
          </a:p>
          <a:p>
            <a:pPr marL="557213" lvl="1" indent="-100012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endParaRPr sz="1800"/>
          </a:p>
          <a:p>
            <a:pPr marL="557213" lvl="1" indent="-214312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In what order should its values be tried?</a:t>
            </a:r>
            <a:endParaRPr/>
          </a:p>
          <a:p>
            <a:pPr marL="557213" lvl="1" indent="-100012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endParaRPr sz="1800"/>
          </a:p>
          <a:p>
            <a:pPr marL="557213" lvl="1" indent="-214312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Can we detect inevitable failure early?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the Most Constrained Variable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•"/>
            </a:pPr>
            <a:r>
              <a:rPr lang="en-US" sz="2400"/>
              <a:t>Most constrained variable:</a:t>
            </a: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rPr lang="en-US"/>
              <a:t>choose the variable with the fewest legal values</a:t>
            </a:r>
            <a:br>
              <a:rPr lang="en-US"/>
            </a:b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Noto Sans Symbols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25717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a.k.a. </a:t>
            </a:r>
            <a:r>
              <a:rPr lang="en-US">
                <a:solidFill>
                  <a:schemeClr val="accent2"/>
                </a:solidFill>
              </a:rPr>
              <a:t>minimum remaining values (MRV)</a:t>
            </a:r>
            <a:r>
              <a:rPr lang="en-US"/>
              <a:t> heuristic</a:t>
            </a:r>
            <a:endParaRPr/>
          </a:p>
        </p:txBody>
      </p:sp>
      <p:pic>
        <p:nvPicPr>
          <p:cNvPr id="277" name="Google Shape;277;p23" descr="australia-most-constrained-variab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2343150"/>
            <a:ext cx="4579144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constraining variable</a:t>
            </a:r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Tie-breaker among most constrained variables</a:t>
            </a:r>
            <a:endParaRPr/>
          </a:p>
          <a:p>
            <a:pPr marL="257175" lvl="0" indent="-25717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Most constraining variable:</a:t>
            </a: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/>
              <a:t>choose the variable with the most constraints on remaining variables</a:t>
            </a: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/>
              <a:t>also known as the </a:t>
            </a:r>
            <a:r>
              <a:rPr lang="en-US" b="1"/>
              <a:t>degree heuristic</a:t>
            </a:r>
            <a:endParaRPr/>
          </a:p>
        </p:txBody>
      </p:sp>
      <p:pic>
        <p:nvPicPr>
          <p:cNvPr id="285" name="Google Shape;285;p24" descr="australia-most-constraining-variab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0" y="3200401"/>
            <a:ext cx="5715000" cy="927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Least constraining value</a:t>
            </a:r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Given a variable, choose the least constraining value:</a:t>
            </a: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Char char="•"/>
            </a:pPr>
            <a:r>
              <a:rPr lang="en-US"/>
              <a:t>the one that rules out the fewest values in the remaining variables</a:t>
            </a: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557213" lvl="1" indent="-80962" algn="l" rtl="0">
              <a:spcBef>
                <a:spcPts val="420"/>
              </a:spcBef>
              <a:spcAft>
                <a:spcPts val="0"/>
              </a:spcAft>
              <a:buSzPts val="2100"/>
              <a:buFont typeface="Tahoma"/>
              <a:buNone/>
            </a:pPr>
            <a:endParaRPr/>
          </a:p>
          <a:p>
            <a:pPr marL="257175" lvl="0" indent="-25717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Combining these heuristics makes 1000 queens feasible</a:t>
            </a:r>
            <a:endParaRPr/>
          </a:p>
        </p:txBody>
      </p:sp>
      <p:pic>
        <p:nvPicPr>
          <p:cNvPr id="293" name="Google Shape;293;p25" descr="australia-least-constraining-valu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950" y="2628900"/>
            <a:ext cx="5314950" cy="125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Forward Checking (to detect failures as early as possible)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>
                <a:solidFill>
                  <a:srgbClr val="0066FF"/>
                </a:solidFill>
              </a:rPr>
              <a:t>Idea</a:t>
            </a:r>
            <a:r>
              <a:rPr lang="en-US" sz="1800"/>
              <a:t>: 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Keep track of remaining legal values for unassigned variables (inference step)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Terminate search when any variable has no legal values</a:t>
            </a:r>
            <a:endParaRPr/>
          </a:p>
        </p:txBody>
      </p:sp>
      <p:pic>
        <p:nvPicPr>
          <p:cNvPr id="301" name="Google Shape;301;p26" descr="forward-checking-progress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286001"/>
            <a:ext cx="3850481" cy="105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Forward checking</a:t>
            </a:r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>
                <a:solidFill>
                  <a:srgbClr val="0066FF"/>
                </a:solidFill>
              </a:rPr>
              <a:t>Idea</a:t>
            </a:r>
            <a:r>
              <a:rPr lang="en-US" sz="1800"/>
              <a:t>: 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Keep track of remaining legal values for unassigned variables (inference step)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Terminate search when any variable has no legal values</a:t>
            </a:r>
            <a:endParaRPr/>
          </a:p>
        </p:txBody>
      </p:sp>
      <p:pic>
        <p:nvPicPr>
          <p:cNvPr id="309" name="Google Shape;309;p27" descr="forward-checking-progress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286000"/>
            <a:ext cx="3850481" cy="127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Forward checking</a:t>
            </a:r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>
                <a:solidFill>
                  <a:srgbClr val="0066FF"/>
                </a:solidFill>
              </a:rPr>
              <a:t>Idea</a:t>
            </a:r>
            <a:r>
              <a:rPr lang="en-US" sz="1800"/>
              <a:t>: 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Keep track of remaining legal values for unassigned variables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Terminate search when any variable has no legal values</a:t>
            </a:r>
            <a:endParaRPr/>
          </a:p>
        </p:txBody>
      </p:sp>
      <p:pic>
        <p:nvPicPr>
          <p:cNvPr id="317" name="Google Shape;317;p28" descr="forward-checking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286000"/>
            <a:ext cx="3850481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3" name="Google Shape;323;p29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Forward checking</a:t>
            </a:r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>
                <a:solidFill>
                  <a:srgbClr val="0066FF"/>
                </a:solidFill>
              </a:rPr>
              <a:t>Idea</a:t>
            </a:r>
            <a:r>
              <a:rPr lang="en-US" sz="1800"/>
              <a:t>: 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Keep track of remaining legal values for unassigned variables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Terminate search when any variable has no legal values</a:t>
            </a:r>
            <a:endParaRPr/>
          </a:p>
        </p:txBody>
      </p:sp>
      <p:pic>
        <p:nvPicPr>
          <p:cNvPr id="325" name="Google Shape;325;p29" descr="forward-checking-progress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286001"/>
            <a:ext cx="3850481" cy="1707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Constraint satisfaction problems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228600" y="971550"/>
            <a:ext cx="8610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57213" lvl="1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None/>
            </a:pPr>
            <a:r>
              <a:rPr lang="en-US" sz="1400" b="1">
                <a:solidFill>
                  <a:srgbClr val="0066FF"/>
                </a:solidFill>
              </a:rPr>
              <a:t>Standard search problem:</a:t>
            </a:r>
            <a:endParaRPr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state is a “black box” – any data structure that supports successor function (actions), heuristic evaluation function, and goal tests</a:t>
            </a:r>
            <a:endParaRPr/>
          </a:p>
          <a:p>
            <a:pPr marL="342900" lvl="1" indent="0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r>
              <a:rPr lang="en-US" sz="1400" b="1">
                <a:solidFill>
                  <a:srgbClr val="0066FF"/>
                </a:solidFill>
              </a:rPr>
              <a:t>CSP:</a:t>
            </a:r>
            <a:endParaRPr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State: is defined by variables </a:t>
            </a:r>
            <a:r>
              <a:rPr lang="en-US" sz="1400" i="1"/>
              <a:t>X</a:t>
            </a:r>
            <a:r>
              <a:rPr lang="en-US" sz="1400" i="1" baseline="-25000"/>
              <a:t>i</a:t>
            </a:r>
            <a:r>
              <a:rPr lang="en-US" sz="1400"/>
              <a:t> with values from domains </a:t>
            </a:r>
            <a:r>
              <a:rPr lang="en-US" sz="1400" i="1"/>
              <a:t>D</a:t>
            </a:r>
            <a:r>
              <a:rPr lang="en-US" sz="1400" baseline="-25000"/>
              <a:t>i</a:t>
            </a:r>
            <a:endParaRPr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Goal Test: a set of constraints specifying allowable combinations of values for subsets of variables</a:t>
            </a:r>
            <a:endParaRPr/>
          </a:p>
          <a:p>
            <a:pPr marL="557213" lvl="1" indent="-1254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Simple example of a formal representation language</a:t>
            </a:r>
            <a:endParaRPr/>
          </a:p>
          <a:p>
            <a:pPr marL="557213" lvl="1" indent="-1254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Allows useful general-purpose algorithms with more power than standard search algorithms</a:t>
            </a:r>
            <a:endParaRPr/>
          </a:p>
          <a:p>
            <a:pPr marL="557213" lvl="1" indent="-125412" algn="l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32" name="Google Shape;332;p30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Constraint propagation</a:t>
            </a:r>
            <a:endParaRPr/>
          </a:p>
        </p:txBody>
      </p: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Forward checking propagates information from assigned to unassigned variables, but doesn't provide early detection for all failures:</a:t>
            </a: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25717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NT and SA cannot both be blue!</a:t>
            </a:r>
            <a:endParaRPr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25717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>
                <a:solidFill>
                  <a:srgbClr val="0066FF"/>
                </a:solidFill>
              </a:rPr>
              <a:t>Constraint propagation</a:t>
            </a:r>
            <a:r>
              <a:rPr lang="en-US"/>
              <a:t> repeatedly enforces constraints locally</a:t>
            </a:r>
            <a:endParaRPr/>
          </a:p>
        </p:txBody>
      </p:sp>
      <p:pic>
        <p:nvPicPr>
          <p:cNvPr id="334" name="Google Shape;334;p30" descr="forward-checking-progress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901" y="2114550"/>
            <a:ext cx="3850481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 descr="austral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0" y="1904827"/>
            <a:ext cx="2093119" cy="172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 and Arc Consistency</a:t>
            </a: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A single variable is </a:t>
            </a:r>
            <a:r>
              <a:rPr lang="en-US" sz="1800">
                <a:solidFill>
                  <a:srgbClr val="0066FF"/>
                </a:solidFill>
              </a:rPr>
              <a:t>node-consistent </a:t>
            </a:r>
            <a:r>
              <a:rPr lang="en-US" sz="1800"/>
              <a:t>if all the values in its domain satisfy the variable’s unary constraints</a:t>
            </a:r>
            <a:endParaRPr/>
          </a:p>
          <a:p>
            <a:pPr marL="257175" lvl="0" indent="-1428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endParaRPr sz="1800"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A variable is </a:t>
            </a:r>
            <a:r>
              <a:rPr lang="en-US" sz="1800">
                <a:solidFill>
                  <a:srgbClr val="0066FF"/>
                </a:solidFill>
              </a:rPr>
              <a:t>arc-consistent </a:t>
            </a:r>
            <a:r>
              <a:rPr lang="en-US" sz="1800"/>
              <a:t>if every value in its domain satisfies the binary constraints</a:t>
            </a: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i.e., Xi arc-consistent with Xj if for every value in Di there exists a value in Dj that satisfies the binary constraints on arc (Xi, Xj)</a:t>
            </a:r>
            <a:endParaRPr/>
          </a:p>
          <a:p>
            <a:pPr marL="257175" lvl="0" indent="-257175" algn="l" rtl="0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</a:pPr>
            <a:endParaRPr sz="900"/>
          </a:p>
          <a:p>
            <a:pPr marL="257175" lvl="0" indent="-257175" algn="l" rtl="0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</a:pPr>
            <a:endParaRPr sz="900"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/>
              <a:t>A </a:t>
            </a:r>
            <a:r>
              <a:rPr lang="en-US" sz="1800">
                <a:solidFill>
                  <a:srgbClr val="0066FF"/>
                </a:solidFill>
              </a:rPr>
              <a:t>network is arc-consistent </a:t>
            </a:r>
            <a:r>
              <a:rPr lang="en-US" sz="1800"/>
              <a:t>if every variable is arc-consistent with every other variable.</a:t>
            </a:r>
            <a:endParaRPr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endParaRPr sz="1800"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None/>
            </a:pPr>
            <a:r>
              <a:rPr lang="en-US" sz="1800">
                <a:solidFill>
                  <a:srgbClr val="0066FF"/>
                </a:solidFill>
              </a:rPr>
              <a:t>Arc-consistency algorithms</a:t>
            </a:r>
            <a:r>
              <a:rPr lang="en-US" sz="1800"/>
              <a:t>: reduce domains of some variables to achieve network arc-consistency.</a:t>
            </a:r>
            <a:endParaRPr/>
          </a:p>
          <a:p>
            <a:pPr marL="257175" lvl="0" indent="-257175" algn="l" rtl="0">
              <a:spcBef>
                <a:spcPts val="180"/>
              </a:spcBef>
              <a:spcAft>
                <a:spcPts val="0"/>
              </a:spcAft>
              <a:buSzPts val="900"/>
              <a:buFont typeface="Tahoma"/>
              <a:buNone/>
            </a:pPr>
            <a:endParaRPr sz="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</a:t>
            </a: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Simplest form of propagation makes each arc </a:t>
            </a:r>
            <a:r>
              <a:rPr lang="en-US" sz="1800">
                <a:solidFill>
                  <a:srgbClr val="0066FF"/>
                </a:solidFill>
              </a:rPr>
              <a:t>consistent</a:t>
            </a:r>
            <a:endParaRPr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 i="1"/>
              <a:t>X </a:t>
            </a:r>
            <a:r>
              <a:rPr lang="en-US" sz="1800"/>
              <a:t>🡪</a:t>
            </a:r>
            <a:r>
              <a:rPr lang="en-US" sz="1800" i="1"/>
              <a:t>Y</a:t>
            </a:r>
            <a:r>
              <a:rPr lang="en-US" sz="1800"/>
              <a:t> is consistent iff</a:t>
            </a:r>
            <a:endParaRPr sz="1800"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1500"/>
              <a:t>for </a:t>
            </a:r>
            <a:r>
              <a:rPr lang="en-US" sz="1500">
                <a:solidFill>
                  <a:srgbClr val="FF0000"/>
                </a:solidFill>
              </a:rPr>
              <a:t>every</a:t>
            </a:r>
            <a:r>
              <a:rPr lang="en-US" sz="1500"/>
              <a:t> value </a:t>
            </a:r>
            <a:r>
              <a:rPr lang="en-US" sz="1500" i="1"/>
              <a:t>x </a:t>
            </a:r>
            <a:r>
              <a:rPr lang="en-US" sz="1500"/>
              <a:t>of </a:t>
            </a:r>
            <a:r>
              <a:rPr lang="en-US" sz="1500" i="1"/>
              <a:t>X </a:t>
            </a:r>
            <a:r>
              <a:rPr lang="en-US" sz="1500"/>
              <a:t>there is </a:t>
            </a:r>
            <a:r>
              <a:rPr lang="en-US" sz="1500">
                <a:solidFill>
                  <a:srgbClr val="FF0000"/>
                </a:solidFill>
              </a:rPr>
              <a:t>some</a:t>
            </a:r>
            <a:r>
              <a:rPr lang="en-US" sz="1500"/>
              <a:t> allowed </a:t>
            </a:r>
            <a:r>
              <a:rPr lang="en-US" sz="1500" i="1"/>
              <a:t>y</a:t>
            </a:r>
            <a:br>
              <a:rPr lang="en-US" sz="1500"/>
            </a:br>
            <a:endParaRPr/>
          </a:p>
        </p:txBody>
      </p:sp>
      <p:pic>
        <p:nvPicPr>
          <p:cNvPr id="350" name="Google Shape;350;p32" descr="ac-example1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171700"/>
            <a:ext cx="3850481" cy="132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Simplest form of propagation makes each arc </a:t>
            </a:r>
            <a:r>
              <a:rPr lang="en-US" sz="1800">
                <a:solidFill>
                  <a:srgbClr val="0066FF"/>
                </a:solidFill>
              </a:rPr>
              <a:t>consistent</a:t>
            </a:r>
            <a:endParaRPr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 i="1"/>
              <a:t>X </a:t>
            </a:r>
            <a:r>
              <a:rPr lang="en-US" sz="1800"/>
              <a:t>🡪</a:t>
            </a:r>
            <a:r>
              <a:rPr lang="en-US" sz="1800" i="1"/>
              <a:t>Y</a:t>
            </a:r>
            <a:r>
              <a:rPr lang="en-US" sz="1800"/>
              <a:t> is consistent iff</a:t>
            </a:r>
            <a:endParaRPr sz="1800"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1500"/>
              <a:t>for </a:t>
            </a:r>
            <a:r>
              <a:rPr lang="en-US" sz="1500">
                <a:solidFill>
                  <a:srgbClr val="FF0000"/>
                </a:solidFill>
              </a:rPr>
              <a:t>every</a:t>
            </a:r>
            <a:r>
              <a:rPr lang="en-US" sz="1500"/>
              <a:t> value </a:t>
            </a:r>
            <a:r>
              <a:rPr lang="en-US" sz="1500" i="1"/>
              <a:t>x </a:t>
            </a:r>
            <a:r>
              <a:rPr lang="en-US" sz="1500"/>
              <a:t>of </a:t>
            </a:r>
            <a:r>
              <a:rPr lang="en-US" sz="1500" i="1"/>
              <a:t>X </a:t>
            </a:r>
            <a:r>
              <a:rPr lang="en-US" sz="1500"/>
              <a:t>there is </a:t>
            </a:r>
            <a:r>
              <a:rPr lang="en-US" sz="1500">
                <a:solidFill>
                  <a:srgbClr val="FF0000"/>
                </a:solidFill>
              </a:rPr>
              <a:t>some</a:t>
            </a:r>
            <a:r>
              <a:rPr lang="en-US" sz="1500"/>
              <a:t> allowed </a:t>
            </a:r>
            <a:r>
              <a:rPr lang="en-US" sz="1500" i="1"/>
              <a:t>y</a:t>
            </a:r>
            <a:br>
              <a:rPr lang="en-US" sz="1500"/>
            </a:br>
            <a:endParaRPr/>
          </a:p>
        </p:txBody>
      </p:sp>
      <p:pic>
        <p:nvPicPr>
          <p:cNvPr id="358" name="Google Shape;358;p33" descr="ac-example2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171700"/>
            <a:ext cx="3850481" cy="132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</a:t>
            </a:r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Simplest form of propagation makes each arc </a:t>
            </a:r>
            <a:r>
              <a:rPr lang="en-US" sz="1800">
                <a:solidFill>
                  <a:srgbClr val="0066FF"/>
                </a:solidFill>
              </a:rPr>
              <a:t>consistent</a:t>
            </a:r>
            <a:endParaRPr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 i="1"/>
              <a:t>X </a:t>
            </a:r>
            <a:r>
              <a:rPr lang="en-US" sz="1800"/>
              <a:t>🡪</a:t>
            </a:r>
            <a:r>
              <a:rPr lang="en-US" sz="1800" i="1"/>
              <a:t>Y</a:t>
            </a:r>
            <a:r>
              <a:rPr lang="en-US" sz="1800"/>
              <a:t> is consistent iff</a:t>
            </a:r>
            <a:endParaRPr sz="1800"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1500"/>
              <a:t>for </a:t>
            </a:r>
            <a:r>
              <a:rPr lang="en-US" sz="1500">
                <a:solidFill>
                  <a:srgbClr val="FF0000"/>
                </a:solidFill>
              </a:rPr>
              <a:t>every</a:t>
            </a:r>
            <a:r>
              <a:rPr lang="en-US" sz="1500"/>
              <a:t> value </a:t>
            </a:r>
            <a:r>
              <a:rPr lang="en-US" sz="1500" i="1"/>
              <a:t>x </a:t>
            </a:r>
            <a:r>
              <a:rPr lang="en-US" sz="1500"/>
              <a:t>of </a:t>
            </a:r>
            <a:r>
              <a:rPr lang="en-US" sz="1500" i="1"/>
              <a:t>X </a:t>
            </a:r>
            <a:r>
              <a:rPr lang="en-US" sz="1500"/>
              <a:t>there is </a:t>
            </a:r>
            <a:r>
              <a:rPr lang="en-US" sz="1500">
                <a:solidFill>
                  <a:srgbClr val="FF0000"/>
                </a:solidFill>
              </a:rPr>
              <a:t>some</a:t>
            </a:r>
            <a:r>
              <a:rPr lang="en-US" sz="1500"/>
              <a:t> allowed </a:t>
            </a:r>
            <a:r>
              <a:rPr lang="en-US" sz="1500" i="1"/>
              <a:t>y</a:t>
            </a:r>
            <a:br>
              <a:rPr lang="en-US" sz="1500"/>
            </a:b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endParaRPr sz="1500"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endParaRPr sz="1500"/>
          </a:p>
          <a:p>
            <a:pPr marL="557213" lvl="1" indent="-214312" algn="l" rtl="0">
              <a:spcBef>
                <a:spcPts val="270"/>
              </a:spcBef>
              <a:spcAft>
                <a:spcPts val="0"/>
              </a:spcAft>
              <a:buSzPts val="1350"/>
              <a:buFont typeface="Noto Sans Symbols"/>
              <a:buNone/>
            </a:pPr>
            <a:endParaRPr sz="1350"/>
          </a:p>
          <a:p>
            <a:pPr marL="557213" lvl="1" indent="-214312" algn="l" rtl="0">
              <a:spcBef>
                <a:spcPts val="270"/>
              </a:spcBef>
              <a:spcAft>
                <a:spcPts val="0"/>
              </a:spcAft>
              <a:buSzPts val="1350"/>
              <a:buFont typeface="Noto Sans Symbols"/>
              <a:buNone/>
            </a:pPr>
            <a:endParaRPr sz="1350"/>
          </a:p>
          <a:p>
            <a:pPr marL="557213" lvl="1" indent="-214312" algn="l" rtl="0">
              <a:spcBef>
                <a:spcPts val="270"/>
              </a:spcBef>
              <a:spcAft>
                <a:spcPts val="0"/>
              </a:spcAft>
              <a:buSzPts val="1350"/>
              <a:buFont typeface="Noto Sans Symbols"/>
              <a:buNone/>
            </a:pPr>
            <a:endParaRPr sz="1350"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If </a:t>
            </a:r>
            <a:r>
              <a:rPr lang="en-US" sz="1800" i="1"/>
              <a:t>X</a:t>
            </a:r>
            <a:r>
              <a:rPr lang="en-US" sz="1800"/>
              <a:t> loses a value, neighbors of </a:t>
            </a:r>
            <a:r>
              <a:rPr lang="en-US" sz="1800" i="1"/>
              <a:t>X</a:t>
            </a:r>
            <a:r>
              <a:rPr lang="en-US" sz="1800"/>
              <a:t> need to be rechecked</a:t>
            </a:r>
            <a:endParaRPr/>
          </a:p>
        </p:txBody>
      </p:sp>
      <p:pic>
        <p:nvPicPr>
          <p:cNvPr id="366" name="Google Shape;366;p34" descr="ac-example3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171700"/>
            <a:ext cx="3850481" cy="132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spcBef>
                <a:spcPts val="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/>
              <a:t>Simplest form of propagation makes each arc </a:t>
            </a:r>
            <a:r>
              <a:rPr lang="en-US" sz="1800">
                <a:solidFill>
                  <a:srgbClr val="0066FF"/>
                </a:solidFill>
              </a:rPr>
              <a:t>consistent</a:t>
            </a:r>
            <a:endParaRPr/>
          </a:p>
          <a:p>
            <a:pPr marL="257175" lvl="0" indent="-257175" algn="l" rtl="0">
              <a:spcBef>
                <a:spcPts val="360"/>
              </a:spcBef>
              <a:spcAft>
                <a:spcPts val="0"/>
              </a:spcAft>
              <a:buSzPts val="1800"/>
              <a:buFont typeface="Tahoma"/>
              <a:buChar char="•"/>
            </a:pPr>
            <a:r>
              <a:rPr lang="en-US" sz="1800" i="1"/>
              <a:t>X </a:t>
            </a:r>
            <a:r>
              <a:rPr lang="en-US" sz="1800"/>
              <a:t>🡪</a:t>
            </a:r>
            <a:r>
              <a:rPr lang="en-US" sz="1800" i="1"/>
              <a:t>Y</a:t>
            </a:r>
            <a:r>
              <a:rPr lang="en-US" sz="1800"/>
              <a:t> is consistent iff</a:t>
            </a:r>
            <a:endParaRPr sz="1800"/>
          </a:p>
          <a:p>
            <a:pPr marL="257175" lvl="0" indent="-161925" algn="l" rtl="0">
              <a:spcBef>
                <a:spcPts val="30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r>
              <a:rPr lang="en-US" sz="1500"/>
              <a:t>for </a:t>
            </a:r>
            <a:r>
              <a:rPr lang="en-US" sz="1500">
                <a:solidFill>
                  <a:srgbClr val="FF0000"/>
                </a:solidFill>
              </a:rPr>
              <a:t>every</a:t>
            </a:r>
            <a:r>
              <a:rPr lang="en-US" sz="1500"/>
              <a:t> value </a:t>
            </a:r>
            <a:r>
              <a:rPr lang="en-US" sz="1500" i="1"/>
              <a:t>x </a:t>
            </a:r>
            <a:r>
              <a:rPr lang="en-US" sz="1500"/>
              <a:t>of </a:t>
            </a:r>
            <a:r>
              <a:rPr lang="en-US" sz="1500" i="1"/>
              <a:t>X </a:t>
            </a:r>
            <a:r>
              <a:rPr lang="en-US" sz="1500"/>
              <a:t>there is </a:t>
            </a:r>
            <a:r>
              <a:rPr lang="en-US" sz="1500">
                <a:solidFill>
                  <a:srgbClr val="FF0000"/>
                </a:solidFill>
              </a:rPr>
              <a:t>some</a:t>
            </a:r>
            <a:r>
              <a:rPr lang="en-US" sz="1500"/>
              <a:t> allowed </a:t>
            </a:r>
            <a:r>
              <a:rPr lang="en-US" sz="1500" i="1"/>
              <a:t>y</a:t>
            </a:r>
            <a:br>
              <a:rPr lang="en-US" sz="1500"/>
            </a:br>
            <a:endParaRPr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endParaRPr sz="1500"/>
          </a:p>
          <a:p>
            <a:pPr marL="557213" lvl="1" indent="-214312" algn="l" rtl="0"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None/>
            </a:pPr>
            <a:endParaRPr sz="1500"/>
          </a:p>
          <a:p>
            <a:pPr marL="557213" lvl="1" indent="-214312" algn="l" rtl="0">
              <a:spcBef>
                <a:spcPts val="270"/>
              </a:spcBef>
              <a:spcAft>
                <a:spcPts val="0"/>
              </a:spcAft>
              <a:buSzPts val="1350"/>
              <a:buFont typeface="Noto Sans Symbols"/>
              <a:buNone/>
            </a:pPr>
            <a:endParaRPr sz="1350"/>
          </a:p>
          <a:p>
            <a:pPr marL="557213" lvl="1" indent="-214312" algn="l" rtl="0">
              <a:spcBef>
                <a:spcPts val="270"/>
              </a:spcBef>
              <a:spcAft>
                <a:spcPts val="0"/>
              </a:spcAft>
              <a:buSzPts val="1350"/>
              <a:buFont typeface="Noto Sans Symbols"/>
              <a:buNone/>
            </a:pPr>
            <a:endParaRPr sz="1350"/>
          </a:p>
          <a:p>
            <a:pPr marL="257175" lvl="0" indent="-257175" algn="l" rtl="0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/>
              <a:t>If </a:t>
            </a:r>
            <a:r>
              <a:rPr lang="en-US" sz="1350" i="1"/>
              <a:t>X</a:t>
            </a:r>
            <a:r>
              <a:rPr lang="en-US" sz="1350"/>
              <a:t> loses a value, neighbors of </a:t>
            </a:r>
            <a:r>
              <a:rPr lang="en-US" sz="1350" i="1"/>
              <a:t>X</a:t>
            </a:r>
            <a:r>
              <a:rPr lang="en-US" sz="1350"/>
              <a:t> need to be rechecked</a:t>
            </a:r>
            <a:endParaRPr/>
          </a:p>
          <a:p>
            <a:pPr marL="257175" lvl="0" indent="-257175" algn="l" rtl="0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/>
              <a:t>Arc consistency detects failure earlier than forward checking</a:t>
            </a:r>
            <a:endParaRPr/>
          </a:p>
          <a:p>
            <a:pPr marL="257175" lvl="0" indent="-257175" algn="l" rtl="0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/>
              <a:t>After running AC-3, either every arc is arc-consistent or some variable has empty domain, indicating the CSP cannot be solved.</a:t>
            </a:r>
            <a:endParaRPr/>
          </a:p>
          <a:p>
            <a:pPr marL="257175" lvl="0" indent="-257175" algn="l" rtl="0"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>
                <a:solidFill>
                  <a:srgbClr val="0066FF"/>
                </a:solidFill>
              </a:rPr>
              <a:t>Can be run as a preprocessor or after each assignment</a:t>
            </a:r>
            <a:endParaRPr/>
          </a:p>
          <a:p>
            <a:pPr marL="257175" lvl="0" indent="-257175" algn="l" rtl="0">
              <a:spcBef>
                <a:spcPts val="270"/>
              </a:spcBef>
              <a:spcAft>
                <a:spcPts val="0"/>
              </a:spcAft>
              <a:buSzPts val="1350"/>
              <a:buFont typeface="Noto Sans Symbols"/>
              <a:buNone/>
            </a:pPr>
            <a:br>
              <a:rPr lang="en-US" sz="1350"/>
            </a:br>
            <a:endParaRPr/>
          </a:p>
        </p:txBody>
      </p:sp>
      <p:pic>
        <p:nvPicPr>
          <p:cNvPr id="374" name="Google Shape;374;p35" descr="ac-example4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760" y="2171700"/>
            <a:ext cx="3850481" cy="1321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 Algorithm: AC-3</a:t>
            </a:r>
            <a:endParaRPr/>
          </a:p>
        </p:txBody>
      </p:sp>
      <p:sp>
        <p:nvSpPr>
          <p:cNvPr id="381" name="Google Shape;381;p36"/>
          <p:cNvSpPr txBox="1">
            <a:spLocks noGrp="1"/>
          </p:cNvSpPr>
          <p:nvPr>
            <p:ph type="body" idx="1"/>
          </p:nvPr>
        </p:nvSpPr>
        <p:spPr>
          <a:xfrm>
            <a:off x="533400" y="1143000"/>
            <a:ext cx="8458200" cy="345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Start with a queue that contains all arcs</a:t>
            </a:r>
            <a:endParaRPr/>
          </a:p>
          <a:p>
            <a:pPr marL="257175" lvl="0" indent="-161925" algn="l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SzPts val="1500"/>
              <a:buFont typeface="Tahoma"/>
              <a:buNone/>
            </a:pPr>
            <a:endParaRPr/>
          </a:p>
          <a:p>
            <a:pPr marL="257175" lvl="0" indent="-257175" algn="l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Pop one arc (Xi, Xj) and make Xi arc-consistent with respect to Xj</a:t>
            </a:r>
            <a:endParaRPr/>
          </a:p>
          <a:p>
            <a:pPr marL="557213" lvl="1" indent="-214312" algn="l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If Di was not changed, continue to next arc,</a:t>
            </a:r>
            <a:endParaRPr/>
          </a:p>
          <a:p>
            <a:pPr marL="557213" lvl="1" indent="-214312" algn="l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Otherwise, Di was </a:t>
            </a:r>
            <a:r>
              <a:rPr lang="en-US" sz="1500">
                <a:solidFill>
                  <a:srgbClr val="0066FF"/>
                </a:solidFill>
              </a:rPr>
              <a:t>revised</a:t>
            </a:r>
            <a:r>
              <a:rPr lang="en-US" sz="1500"/>
              <a:t> (domain was reduced), so need to check all arcs connected to Xi again: add all connected arcs (Xk, Xi) to the queue. (this is because the reduction in Di may yield further reductions in Dk)</a:t>
            </a:r>
            <a:endParaRPr/>
          </a:p>
          <a:p>
            <a:pPr marL="557213" lvl="1" indent="-214312" algn="l" rtl="0">
              <a:lnSpc>
                <a:spcPct val="90000"/>
              </a:lnSpc>
              <a:spcBef>
                <a:spcPts val="165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 sz="1500"/>
              <a:t>If Di is revised to empty, then the CSP problem has no solution.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87" name="Google Shape;387;p37"/>
          <p:cNvSpPr txBox="1">
            <a:spLocks noGrp="1"/>
          </p:cNvSpPr>
          <p:nvPr>
            <p:ph type="title"/>
          </p:nvPr>
        </p:nvSpPr>
        <p:spPr>
          <a:xfrm>
            <a:off x="139102" y="171450"/>
            <a:ext cx="2299298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</a:t>
            </a:r>
            <a:br>
              <a:rPr lang="en-US"/>
            </a:br>
            <a:r>
              <a:rPr lang="en-US"/>
              <a:t>algorithm AC-3</a:t>
            </a:r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body" idx="1"/>
          </p:nvPr>
        </p:nvSpPr>
        <p:spPr>
          <a:xfrm>
            <a:off x="1371600" y="4169569"/>
            <a:ext cx="6487716" cy="42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Time complexity: </a:t>
            </a:r>
            <a:r>
              <a:rPr lang="en-US">
                <a:solidFill>
                  <a:srgbClr val="0066FF"/>
                </a:solidFill>
              </a:rPr>
              <a:t>?   (n variables, d values)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3">
            <a:alphaModFix/>
          </a:blip>
          <a:srcRect l="16406" t="21875" r="13281" b="22916"/>
          <a:stretch/>
        </p:blipFill>
        <p:spPr>
          <a:xfrm>
            <a:off x="2114549" y="0"/>
            <a:ext cx="6890349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1371600" y="4169569"/>
            <a:ext cx="7696200" cy="745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Time complexity: O(n</a:t>
            </a:r>
            <a:r>
              <a:rPr lang="en-US" baseline="30000"/>
              <a:t>2</a:t>
            </a:r>
            <a:r>
              <a:rPr lang="en-US"/>
              <a:t>d</a:t>
            </a:r>
            <a:r>
              <a:rPr lang="en-US" baseline="30000"/>
              <a:t>3</a:t>
            </a:r>
            <a:r>
              <a:rPr lang="en-US"/>
              <a:t>)     (n variables, d values)</a:t>
            </a:r>
            <a:endParaRPr/>
          </a:p>
          <a:p>
            <a:pPr marL="257175" lvl="0" indent="-2571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lang="en-US"/>
              <a:t>(each arc can be queued only d times, n</a:t>
            </a:r>
            <a:r>
              <a:rPr lang="en-US" baseline="30000"/>
              <a:t>2</a:t>
            </a:r>
            <a:r>
              <a:rPr lang="en-US"/>
              <a:t> arcs (at most), checking one arc is O(d</a:t>
            </a:r>
            <a:r>
              <a:rPr lang="en-US" baseline="30000"/>
              <a:t>2</a:t>
            </a:r>
            <a:r>
              <a:rPr lang="en-US"/>
              <a:t>))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139102" y="171450"/>
            <a:ext cx="2299298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 Consistency</a:t>
            </a:r>
            <a:br>
              <a:rPr lang="en-US"/>
            </a:br>
            <a:r>
              <a:rPr lang="en-US"/>
              <a:t>algorithm AC-3</a:t>
            </a:r>
            <a:endParaRPr/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3">
            <a:alphaModFix/>
          </a:blip>
          <a:srcRect l="16406" t="21875" r="13281" b="22916"/>
          <a:stretch/>
        </p:blipFill>
        <p:spPr>
          <a:xfrm>
            <a:off x="2114549" y="0"/>
            <a:ext cx="6890349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86BCA04-1318-AB44-B65D-685A8C74B86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3C1BD3C-00B0-A040-919C-00B07125C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102" y="171450"/>
            <a:ext cx="2299298" cy="514350"/>
          </a:xfrm>
        </p:spPr>
        <p:txBody>
          <a:bodyPr/>
          <a:lstStyle/>
          <a:p>
            <a:pPr eaLnBrk="1" hangingPunct="1"/>
            <a:r>
              <a:rPr lang="en-US" dirty="0"/>
              <a:t>Demo</a:t>
            </a:r>
          </a:p>
        </p:txBody>
      </p:sp>
      <p:pic>
        <p:nvPicPr>
          <p:cNvPr id="4" name="Online Media 3" descr="561-csp">
            <a:hlinkClick r:id="" action="ppaction://media"/>
            <a:extLst>
              <a:ext uri="{FF2B5EF4-FFF2-40B4-BE49-F238E27FC236}">
                <a16:creationId xmlns:a16="http://schemas.microsoft.com/office/drawing/2014/main" id="{E72D6365-266C-F04F-8697-5CC132D21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0"/>
            <a:ext cx="51292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7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map coloring problem</a:t>
            </a:r>
            <a:endParaRPr/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29" name="Google Shape;129;p4" descr="austral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50" y="971550"/>
            <a:ext cx="2836069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469900" y="3121819"/>
            <a:ext cx="8445500" cy="1477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Variables: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WA, NT, Q, NSW, V, SA, T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marL="257175" marR="0" lvl="0" indent="-257175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Domains: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{red, green, blue}      (one for each variable)</a:t>
            </a:r>
            <a:endParaRPr/>
          </a:p>
          <a:p>
            <a:pPr marL="257175" marR="0" lvl="0" indent="-257175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Constraints: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&lt;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scope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 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&gt; where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scope 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a tuple of variables and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 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relation over the values of these variables</a:t>
            </a:r>
            <a:endParaRPr/>
          </a:p>
          <a:p>
            <a:pPr marL="600075" marR="0" lvl="1" indent="-257175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here, adjacent regions must have different colors</a:t>
            </a:r>
            <a:b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WA ≠ NT, or (WA,NT) in {(red,green), (red,blue), (green,red), (green,blue), (blue,red), (blue,green)}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10" name="Google Shape;410;p40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Approach: Local Search for CSPs</a:t>
            </a:r>
            <a:endParaRPr/>
          </a:p>
        </p:txBody>
      </p:sp>
      <p:sp>
        <p:nvSpPr>
          <p:cNvPr id="411" name="Google Shape;411;p4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Hill-climbing, simulated annealing typically work with "complete" states, i.e., all variables assigned</a:t>
            </a:r>
            <a:endParaRPr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257175" lvl="0" indent="-2571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To apply to CSPs:</a:t>
            </a:r>
            <a:endParaRPr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allow states with unsatisfied constraints</a:t>
            </a:r>
            <a:endParaRPr/>
          </a:p>
          <a:p>
            <a:pPr marL="557213" lvl="1" indent="-1254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operators </a:t>
            </a:r>
            <a:r>
              <a:rPr lang="en-US" sz="1400">
                <a:solidFill>
                  <a:srgbClr val="FF0000"/>
                </a:solidFill>
              </a:rPr>
              <a:t>reassign</a:t>
            </a:r>
            <a:r>
              <a:rPr lang="en-US" sz="1400"/>
              <a:t> variable values</a:t>
            </a:r>
            <a:endParaRPr/>
          </a:p>
          <a:p>
            <a:pPr marL="557213" lvl="1" indent="-1254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257175" lvl="0" indent="-2571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Variable selection: randomly select any conflicted variable</a:t>
            </a:r>
            <a:endParaRPr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257175" lvl="0" indent="-2571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Value selection by </a:t>
            </a:r>
            <a:r>
              <a:rPr lang="en-US" sz="1400">
                <a:solidFill>
                  <a:srgbClr val="FF0000"/>
                </a:solidFill>
              </a:rPr>
              <a:t>min-conflicts </a:t>
            </a:r>
            <a:r>
              <a:rPr lang="en-US" sz="1400"/>
              <a:t>heuristic:</a:t>
            </a:r>
            <a:endParaRPr/>
          </a:p>
          <a:p>
            <a:pPr marL="257175" lvl="0" indent="-168275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choose value that violates the fewest constraints</a:t>
            </a:r>
            <a:endParaRPr/>
          </a:p>
          <a:p>
            <a:pPr marL="557213" lvl="1" indent="-1254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None/>
            </a:pPr>
            <a:endParaRPr sz="1400"/>
          </a:p>
          <a:p>
            <a:pPr marL="557213" lvl="1" indent="-214312" algn="l" rtl="0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Tahoma"/>
              <a:buChar char="•"/>
            </a:pPr>
            <a:r>
              <a:rPr lang="en-US" sz="1400"/>
              <a:t>i.e., hill-climb with </a:t>
            </a:r>
            <a:r>
              <a:rPr lang="en-US" sz="1400" i="1"/>
              <a:t>h(n) </a:t>
            </a:r>
            <a:r>
              <a:rPr lang="en-US" sz="1400"/>
              <a:t>= total number of violated constraints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17" name="Google Shape;417;p41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4-Queens</a:t>
            </a:r>
            <a:endParaRPr/>
          </a:p>
        </p:txBody>
      </p:sp>
      <p:sp>
        <p:nvSpPr>
          <p:cNvPr id="418" name="Google Shape;418;p41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1788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>
                <a:solidFill>
                  <a:srgbClr val="0066FF"/>
                </a:solidFill>
              </a:rPr>
              <a:t>States</a:t>
            </a:r>
            <a:r>
              <a:rPr lang="en-US" sz="1350"/>
              <a:t>: 4 queens in 4 columns (4</a:t>
            </a:r>
            <a:r>
              <a:rPr lang="en-US" sz="1350" baseline="30000"/>
              <a:t>4</a:t>
            </a:r>
            <a:r>
              <a:rPr lang="en-US" sz="1350"/>
              <a:t> = 256 states)</a:t>
            </a:r>
            <a:endParaRPr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257175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>
                <a:solidFill>
                  <a:srgbClr val="0066FF"/>
                </a:solidFill>
              </a:rPr>
              <a:t>Actions</a:t>
            </a:r>
            <a:r>
              <a:rPr lang="en-US" sz="1350"/>
              <a:t>: move queen in column</a:t>
            </a:r>
            <a:endParaRPr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257175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>
                <a:solidFill>
                  <a:srgbClr val="0066FF"/>
                </a:solidFill>
              </a:rPr>
              <a:t>Goal test</a:t>
            </a:r>
            <a:r>
              <a:rPr lang="en-US" sz="1350"/>
              <a:t>: no attacks</a:t>
            </a:r>
            <a:endParaRPr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257175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>
                <a:solidFill>
                  <a:srgbClr val="0066FF"/>
                </a:solidFill>
              </a:rPr>
              <a:t>Evaluation</a:t>
            </a:r>
            <a:r>
              <a:rPr lang="en-US" sz="1350"/>
              <a:t>: </a:t>
            </a:r>
            <a:r>
              <a:rPr lang="en-US" sz="1350" i="1"/>
              <a:t>h(n) </a:t>
            </a:r>
            <a:r>
              <a:rPr lang="en-US" sz="1350"/>
              <a:t>= number of attacks</a:t>
            </a:r>
            <a:endParaRPr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171450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None/>
            </a:pPr>
            <a:endParaRPr sz="1350"/>
          </a:p>
          <a:p>
            <a:pPr marL="257175" lvl="0" indent="-257175" algn="l" rtl="0">
              <a:lnSpc>
                <a:spcPct val="80000"/>
              </a:lnSpc>
              <a:spcBef>
                <a:spcPts val="270"/>
              </a:spcBef>
              <a:spcAft>
                <a:spcPts val="0"/>
              </a:spcAft>
              <a:buSzPts val="1350"/>
              <a:buFont typeface="Tahoma"/>
              <a:buChar char="•"/>
            </a:pPr>
            <a:r>
              <a:rPr lang="en-US" sz="1350"/>
              <a:t>Given random initial state, can solve </a:t>
            </a:r>
            <a:r>
              <a:rPr lang="en-US" sz="1350" i="1"/>
              <a:t>n</a:t>
            </a:r>
            <a:r>
              <a:rPr lang="en-US" sz="1350"/>
              <a:t>-queens in almost constant time for arbitrary </a:t>
            </a:r>
            <a:r>
              <a:rPr lang="en-US" sz="1350" i="1"/>
              <a:t>n</a:t>
            </a:r>
            <a:r>
              <a:rPr lang="en-US" sz="1350"/>
              <a:t> with high probability (e.g., </a:t>
            </a:r>
            <a:r>
              <a:rPr lang="en-US" sz="1350" i="1"/>
              <a:t>n</a:t>
            </a:r>
            <a:r>
              <a:rPr lang="en-US" sz="1350"/>
              <a:t> = 10,000,000)</a:t>
            </a:r>
            <a:endParaRPr/>
          </a:p>
        </p:txBody>
      </p:sp>
      <p:pic>
        <p:nvPicPr>
          <p:cNvPr id="419" name="Google Shape;419;p41" descr="4queens-iterati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0" y="2675334"/>
            <a:ext cx="4343400" cy="132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Min-Conflicts Algorithm</a:t>
            </a:r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988059"/>
            <a:ext cx="7696200" cy="399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N-Queens</a:t>
            </a:r>
            <a:endParaRPr/>
          </a:p>
        </p:txBody>
      </p:sp>
      <p:pic>
        <p:nvPicPr>
          <p:cNvPr id="433" name="Google Shape;43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" y="1072037"/>
            <a:ext cx="8674100" cy="395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469900" y="1114425"/>
            <a:ext cx="85217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/>
              <a:t>CSPs are a special kind of search problem:</a:t>
            </a:r>
            <a:endParaRPr/>
          </a:p>
          <a:p>
            <a:pPr marL="257175" lvl="0" indent="-155575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Tahoma"/>
              <a:buNone/>
            </a:pPr>
            <a:endParaRPr sz="1600"/>
          </a:p>
          <a:p>
            <a:pPr marL="557213" lvl="1" indent="-214312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•"/>
            </a:pPr>
            <a:r>
              <a:rPr lang="en-US" sz="1200"/>
              <a:t>states defined by values of a fixed set of variables</a:t>
            </a:r>
            <a:endParaRPr/>
          </a:p>
          <a:p>
            <a:pPr marL="557213" lvl="1" indent="-138112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</a:pPr>
            <a:endParaRPr sz="1200"/>
          </a:p>
          <a:p>
            <a:pPr marL="557213" lvl="1" indent="-214312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Tahoma"/>
              <a:buChar char="•"/>
            </a:pPr>
            <a:r>
              <a:rPr lang="en-US" sz="1200"/>
              <a:t>goal test defined by constraints on variable values</a:t>
            </a:r>
            <a:endParaRPr/>
          </a:p>
          <a:p>
            <a:pPr marL="557213" lvl="1" indent="-138112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Tahoma"/>
              <a:buNone/>
            </a:pPr>
            <a:endParaRPr sz="1200"/>
          </a:p>
          <a:p>
            <a:pPr marL="1543050" lvl="4" indent="-10795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</a:pPr>
            <a:endParaRPr sz="1000"/>
          </a:p>
          <a:p>
            <a:pPr marL="257175" lvl="0" indent="-257175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>
                <a:solidFill>
                  <a:srgbClr val="0066FF"/>
                </a:solidFill>
              </a:rPr>
              <a:t>Backtracking </a:t>
            </a:r>
            <a:r>
              <a:rPr lang="en-US" sz="1600"/>
              <a:t>= depth-first search with one variable assigned per node</a:t>
            </a:r>
            <a:endParaRPr/>
          </a:p>
          <a:p>
            <a:pPr marL="257175" lvl="0" indent="-193675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</a:pPr>
            <a:endParaRPr sz="1000"/>
          </a:p>
          <a:p>
            <a:pPr marL="257175" lvl="0" indent="-257175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/>
              <a:t>Variable ordering and value selection heuristics help significantly</a:t>
            </a:r>
            <a:endParaRPr/>
          </a:p>
          <a:p>
            <a:pPr marL="1543050" lvl="4" indent="-10795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</a:pPr>
            <a:endParaRPr sz="1000"/>
          </a:p>
          <a:p>
            <a:pPr marL="257175" lvl="0" indent="-257175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/>
              <a:t>Forward checking prevents assignments that guarantee later failure</a:t>
            </a:r>
            <a:endParaRPr/>
          </a:p>
          <a:p>
            <a:pPr marL="1543050" lvl="4" indent="-10795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</a:pPr>
            <a:endParaRPr sz="1000"/>
          </a:p>
          <a:p>
            <a:pPr marL="257175" lvl="0" indent="-257175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/>
              <a:t>Constraint propagation (e.g., arc consistency) does additional work to constrain values and detect inconsistencies</a:t>
            </a:r>
            <a:endParaRPr/>
          </a:p>
          <a:p>
            <a:pPr marL="1543050" lvl="4" indent="-10795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SzPts val="1000"/>
              <a:buFont typeface="Tahoma"/>
              <a:buNone/>
            </a:pPr>
            <a:endParaRPr sz="1000"/>
          </a:p>
          <a:p>
            <a:pPr marL="257175" lvl="0" indent="-257175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Tahoma"/>
              <a:buChar char="•"/>
            </a:pPr>
            <a:r>
              <a:rPr lang="en-US" sz="1600"/>
              <a:t>Iterative min-conflicts is usually effective in practice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A Map Coloring Problem</a:t>
            </a:r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7" name="Google Shape;137;p5" descr="austral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50" y="971550"/>
            <a:ext cx="2836069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/>
          <p:nvPr/>
        </p:nvSpPr>
        <p:spPr>
          <a:xfrm>
            <a:off x="1328142" y="3524159"/>
            <a:ext cx="6487716" cy="113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Assignment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values are given to some or all variables</a:t>
            </a:r>
            <a:endParaRPr/>
          </a:p>
          <a:p>
            <a:pPr marL="257175" marR="0" lvl="0" indent="-257175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Consistent (legal) assignment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assigned values do not violate any constraint</a:t>
            </a:r>
            <a:endParaRPr/>
          </a:p>
          <a:p>
            <a:pPr marL="257175" marR="0" lvl="0" indent="-257175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Complete assignment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every variable is assigned a value</a:t>
            </a:r>
            <a:endParaRPr/>
          </a:p>
          <a:p>
            <a:pPr marL="257175" marR="0" lvl="0" indent="-257175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folHlink"/>
              </a:buClr>
              <a:buSzPts val="810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Solution to a CSP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 consistent and complete assignment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A Map Coloring Problem</a:t>
            </a: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5" name="Google Shape;145;p6" descr="australia-solu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50" y="971550"/>
            <a:ext cx="2836069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685800" y="3412331"/>
            <a:ext cx="7620000" cy="91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Solutions </a:t>
            </a: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are </a:t>
            </a:r>
            <a:r>
              <a:rPr lang="en-US" sz="15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complete</a:t>
            </a: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lang="en-US" sz="15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consistent</a:t>
            </a: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assignments,</a:t>
            </a:r>
            <a:endParaRPr/>
          </a:p>
          <a:p>
            <a:pPr marL="257175" marR="0" lvl="0" indent="-257175" algn="l" rtl="0">
              <a:spcBef>
                <a:spcPts val="300"/>
              </a:spcBef>
              <a:spcAft>
                <a:spcPts val="0"/>
              </a:spcAft>
              <a:buClr>
                <a:schemeClr val="folHlink"/>
              </a:buClr>
              <a:buSzPts val="900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WA = red, NT = green, Q = red, NSW = green, V = red, SA = blue, T = green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ft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561,  Session 6</a:t>
            </a:r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4" name="Google Shape;154;p7" descr="561-map-colo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0"/>
            <a:ext cx="64087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Constraint Graph</a:t>
            </a:r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1" name="Google Shape;161;p8"/>
          <p:cNvSpPr txBox="1"/>
          <p:nvPr/>
        </p:nvSpPr>
        <p:spPr>
          <a:xfrm>
            <a:off x="1371600" y="1143000"/>
            <a:ext cx="6487716" cy="345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Binary CSP: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each constraint relates two variables</a:t>
            </a:r>
            <a:endParaRPr/>
          </a:p>
          <a:p>
            <a:pPr marL="257175" marR="0" lvl="0" indent="-188595" algn="l" rtl="0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 b="0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Constraint Graph:</a:t>
            </a:r>
            <a:r>
              <a:rPr lang="en-US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nodes are variables, arcs are constraints</a:t>
            </a:r>
            <a:endParaRPr/>
          </a:p>
        </p:txBody>
      </p:sp>
      <p:pic>
        <p:nvPicPr>
          <p:cNvPr id="162" name="Google Shape;162;p8" descr="australia-cs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2204031"/>
            <a:ext cx="2757488" cy="236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469900" y="171450"/>
            <a:ext cx="8153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Varieties of CSPs</a:t>
            </a: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6705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533400" y="971550"/>
            <a:ext cx="7325916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Discrete variables</a:t>
            </a:r>
            <a:endParaRPr/>
          </a:p>
          <a:p>
            <a:pPr marL="257175" marR="0" lvl="0" indent="-18859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rgbClr val="0066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21431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825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Finite domains:</a:t>
            </a:r>
            <a:endParaRPr/>
          </a:p>
          <a:p>
            <a:pPr marL="857250" marR="0" lvl="2" indent="-17145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675"/>
              <a:buFont typeface="Noto Sans Symbols"/>
              <a:buChar char="■"/>
            </a:pP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variables, domain size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 🡪 O(d</a:t>
            </a:r>
            <a:r>
              <a:rPr lang="en-US" sz="1350" b="0" i="1" u="none" strike="noStrike" cap="none" baseline="30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assignments</a:t>
            </a:r>
            <a:endParaRPr/>
          </a:p>
          <a:p>
            <a:pPr marL="857250" marR="0" lvl="2" indent="-17145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675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Boolean CSPs, including Boolean Satisfiability (NP-complete)</a:t>
            </a:r>
            <a:endParaRPr/>
          </a:p>
          <a:p>
            <a:pPr marL="557213" marR="0" lvl="1" indent="-21431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825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Infinite domains:</a:t>
            </a:r>
            <a:endParaRPr/>
          </a:p>
          <a:p>
            <a:pPr marL="857250" marR="0" lvl="2" indent="-17145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675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integers, strings, etc.</a:t>
            </a:r>
            <a:endParaRPr/>
          </a:p>
          <a:p>
            <a:pPr marL="857250" marR="0" lvl="2" indent="-17145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675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job scheduling, variables are start/end days for each job</a:t>
            </a:r>
            <a:endParaRPr/>
          </a:p>
          <a:p>
            <a:pPr marL="857250" marR="0" lvl="2" indent="-171450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675"/>
              <a:buFont typeface="Noto Sans Symbols"/>
              <a:buChar char="■"/>
            </a:pPr>
            <a:r>
              <a:rPr lang="en-US"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need a constraint language, e.g., 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StartJob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lang="en-US" sz="1350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+ 5 ≤ StartJob</a:t>
            </a:r>
            <a:r>
              <a:rPr lang="en-US" sz="1350" b="0" i="1" u="none" strike="noStrike" cap="none" baseline="-25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endParaRPr/>
          </a:p>
          <a:p>
            <a:pPr marL="857250" marR="0" lvl="2" indent="-128587" algn="l" rtl="0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>
                <a:schemeClr val="folHlink"/>
              </a:buClr>
              <a:buSzPts val="675"/>
              <a:buFont typeface="Noto Sans Symbols"/>
              <a:buNone/>
            </a:pPr>
            <a:endParaRPr sz="135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57175" marR="0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lang="en-US" sz="1800" b="0" i="0" u="none" strike="noStrike" cap="none">
                <a:solidFill>
                  <a:srgbClr val="0066FF"/>
                </a:solidFill>
                <a:latin typeface="Tahoma"/>
                <a:ea typeface="Tahoma"/>
                <a:cs typeface="Tahoma"/>
                <a:sym typeface="Tahoma"/>
              </a:rPr>
              <a:t>Continuous variables</a:t>
            </a:r>
            <a:endParaRPr/>
          </a:p>
          <a:p>
            <a:pPr marL="257175" marR="0" lvl="0" indent="-18859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None/>
            </a:pPr>
            <a:endParaRPr sz="1800" b="0" i="0" u="none" strike="noStrike" cap="none">
              <a:solidFill>
                <a:srgbClr val="0066FF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57213" marR="0" lvl="1" indent="-21431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825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start/end times for Hubble Space Telescope observations</a:t>
            </a:r>
            <a:endParaRPr/>
          </a:p>
          <a:p>
            <a:pPr marL="557213" marR="0" lvl="1" indent="-21431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825"/>
              <a:buFont typeface="Noto Sans Symbols"/>
              <a:buChar char="■"/>
            </a:pPr>
            <a:r>
              <a:rPr lang="en-US" sz="15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Linear constraints solvable in polynomial time by linear programming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-Class">
  <a:themeElements>
    <a:clrScheme name="AI-Class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1944</Words>
  <Application>Microsoft Macintosh PowerPoint</Application>
  <PresentationFormat>On-screen Show (16:9)</PresentationFormat>
  <Paragraphs>363</Paragraphs>
  <Slides>44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Times New Roman</vt:lpstr>
      <vt:lpstr>Arial Black</vt:lpstr>
      <vt:lpstr>Helvetica Neue</vt:lpstr>
      <vt:lpstr>Corsiva</vt:lpstr>
      <vt:lpstr>Noto Sans Symbols</vt:lpstr>
      <vt:lpstr>Arial</vt:lpstr>
      <vt:lpstr>Tahoma</vt:lpstr>
      <vt:lpstr>AI-Class</vt:lpstr>
      <vt:lpstr>05 -- Constraint Satisfaction  06 -- Game Playing wk3 -- Discussions</vt:lpstr>
      <vt:lpstr>Constraint Satisfaction</vt:lpstr>
      <vt:lpstr>Constraint satisfaction problems</vt:lpstr>
      <vt:lpstr>Example: map coloring problem</vt:lpstr>
      <vt:lpstr>Example: A Map Coloring Problem</vt:lpstr>
      <vt:lpstr>Example: A Map Coloring Problem</vt:lpstr>
      <vt:lpstr>Demo</vt:lpstr>
      <vt:lpstr>Constraint Graph</vt:lpstr>
      <vt:lpstr>Varieties of CSPs</vt:lpstr>
      <vt:lpstr>Constraint Types and Varieties</vt:lpstr>
      <vt:lpstr>Example: Cryptarithmetic</vt:lpstr>
      <vt:lpstr>Real-world CSPs</vt:lpstr>
      <vt:lpstr>Example: Sudoku</vt:lpstr>
      <vt:lpstr>Example: Sudoku</vt:lpstr>
      <vt:lpstr>Solving CSP Using the “Standard” Search Approach</vt:lpstr>
      <vt:lpstr>Backtracking Search</vt:lpstr>
      <vt:lpstr>Backtracking search           (note: textbook has a slightly more complex version)</vt:lpstr>
      <vt:lpstr>Backtracking example</vt:lpstr>
      <vt:lpstr>Backtracking example</vt:lpstr>
      <vt:lpstr>Backtracking example</vt:lpstr>
      <vt:lpstr>Backtracking example</vt:lpstr>
      <vt:lpstr>Improving backtracking efficiency</vt:lpstr>
      <vt:lpstr>Selecting the Most Constrained Variable</vt:lpstr>
      <vt:lpstr>Most constraining variable</vt:lpstr>
      <vt:lpstr>Least constraining value</vt:lpstr>
      <vt:lpstr>Forward Checking (to detect failures as early as possible)</vt:lpstr>
      <vt:lpstr>Forward checking</vt:lpstr>
      <vt:lpstr>Forward checking</vt:lpstr>
      <vt:lpstr>Forward checking</vt:lpstr>
      <vt:lpstr>Constraint propagation</vt:lpstr>
      <vt:lpstr>Node and Arc Consistency</vt:lpstr>
      <vt:lpstr>Arc Consistency</vt:lpstr>
      <vt:lpstr>Arc consistency</vt:lpstr>
      <vt:lpstr>Arc consistency</vt:lpstr>
      <vt:lpstr>Arc consistency</vt:lpstr>
      <vt:lpstr>Arc Consistency Algorithm: AC-3</vt:lpstr>
      <vt:lpstr>Arc Consistency algorithm AC-3</vt:lpstr>
      <vt:lpstr>Arc Consistency algorithm AC-3</vt:lpstr>
      <vt:lpstr>Demo</vt:lpstr>
      <vt:lpstr>Another Approach: Local Search for CSPs</vt:lpstr>
      <vt:lpstr>Example: 4-Queens</vt:lpstr>
      <vt:lpstr>Min-Conflicts Algorithm</vt:lpstr>
      <vt:lpstr>Example: N-Queens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05 -- Constraint Satisfaction  06 -- Game Playing wk3 -- Discussions</dc:title>
  <dc:creator>Paolo Pirjanian</dc:creator>
  <cp:lastModifiedBy>Wei-Min Shen</cp:lastModifiedBy>
  <cp:revision>1</cp:revision>
  <dcterms:created xsi:type="dcterms:W3CDTF">2014-08-20T21:35:55Z</dcterms:created>
  <dcterms:modified xsi:type="dcterms:W3CDTF">2022-01-25T22:06:48Z</dcterms:modified>
</cp:coreProperties>
</file>